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notesMasterIdLst>
    <p:notesMasterId r:id="rId16"/>
  </p:notesMasterIdLst>
  <p:sldIdLst>
    <p:sldId id="1027" r:id="rId5"/>
    <p:sldId id="2076137598" r:id="rId6"/>
    <p:sldId id="2076137601" r:id="rId7"/>
    <p:sldId id="2076137602" r:id="rId8"/>
    <p:sldId id="2076137603" r:id="rId9"/>
    <p:sldId id="2076137604" r:id="rId10"/>
    <p:sldId id="2076137605" r:id="rId11"/>
    <p:sldId id="2076137606" r:id="rId12"/>
    <p:sldId id="2076137600" r:id="rId13"/>
    <p:sldId id="2076137519" r:id="rId14"/>
    <p:sldId id="20761375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e Ruano" initials="ER" lastIdx="2" clrIdx="0">
    <p:extLst>
      <p:ext uri="{19B8F6BF-5375-455C-9EA6-DF929625EA0E}">
        <p15:presenceInfo xmlns:p15="http://schemas.microsoft.com/office/powerpoint/2012/main" userId="S::eruano@vmware.com::32dd1c0e-c93a-46a9-9e73-71adb23e5d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3"/>
    <a:srgbClr val="BFC0C2"/>
    <a:srgbClr val="78BF20"/>
    <a:srgbClr val="A4FF03"/>
    <a:srgbClr val="BBF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7"/>
    <p:restoredTop sz="94675"/>
  </p:normalViewPr>
  <p:slideViewPr>
    <p:cSldViewPr snapToGrid="0">
      <p:cViewPr varScale="1">
        <p:scale>
          <a:sx n="140" d="100"/>
          <a:sy n="140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47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4789-CAEB-6E49-BD22-145AA4BD12A5}" type="datetimeFigureOut">
              <a:rPr lang="en-US" smtClean="0"/>
              <a:t>9/3/21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D6A7-8C8D-0A43-AB28-DE76CAD1F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17074"/>
                </a:solidFill>
                <a:effectLst/>
                <a:uLnTx/>
                <a:uFillTx/>
                <a:latin typeface="Metropolis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17074"/>
              </a:solidFill>
              <a:effectLst/>
              <a:uLnTx/>
              <a:uFillTx/>
              <a:latin typeface="Metropoli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8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782F443-93A0-4919-89E7-37E501919603}"/>
              </a:ext>
            </a:extLst>
          </p:cNvPr>
          <p:cNvSpPr/>
          <p:nvPr userDrawn="1"/>
        </p:nvSpPr>
        <p:spPr>
          <a:xfrm rot="2700000">
            <a:off x="1531792" y="-2581332"/>
            <a:ext cx="3206987" cy="9626036"/>
          </a:xfrm>
          <a:custGeom>
            <a:avLst/>
            <a:gdLst>
              <a:gd name="connsiteX0" fmla="*/ 3621 w 3204432"/>
              <a:gd name="connsiteY0" fmla="*/ 3200811 h 9623529"/>
              <a:gd name="connsiteX1" fmla="*/ 3204432 w 3204432"/>
              <a:gd name="connsiteY1" fmla="*/ 0 h 9623529"/>
              <a:gd name="connsiteX2" fmla="*/ 3204432 w 3204432"/>
              <a:gd name="connsiteY2" fmla="*/ 8389488 h 9623529"/>
              <a:gd name="connsiteX3" fmla="*/ 3197162 w 3204432"/>
              <a:gd name="connsiteY3" fmla="*/ 8389488 h 9623529"/>
              <a:gd name="connsiteX4" fmla="*/ 3201565 w 3204432"/>
              <a:gd name="connsiteY4" fmla="*/ 8393890 h 9623529"/>
              <a:gd name="connsiteX5" fmla="*/ 1971926 w 3204432"/>
              <a:gd name="connsiteY5" fmla="*/ 9623529 h 9623529"/>
              <a:gd name="connsiteX6" fmla="*/ 0 w 3204432"/>
              <a:gd name="connsiteY6" fmla="*/ 7651603 h 9623529"/>
              <a:gd name="connsiteX7" fmla="*/ 3621 w 3204432"/>
              <a:gd name="connsiteY7" fmla="*/ 7647982 h 9623529"/>
              <a:gd name="connsiteX8" fmla="*/ 3621 w 3204432"/>
              <a:gd name="connsiteY8" fmla="*/ 3200811 h 9623529"/>
              <a:gd name="connsiteX0" fmla="*/ 3621 w 3206055"/>
              <a:gd name="connsiteY0" fmla="*/ 3200811 h 9623529"/>
              <a:gd name="connsiteX1" fmla="*/ 3204432 w 3206055"/>
              <a:gd name="connsiteY1" fmla="*/ 0 h 9623529"/>
              <a:gd name="connsiteX2" fmla="*/ 3204432 w 3206055"/>
              <a:gd name="connsiteY2" fmla="*/ 8389488 h 9623529"/>
              <a:gd name="connsiteX3" fmla="*/ 3197162 w 3206055"/>
              <a:gd name="connsiteY3" fmla="*/ 8389488 h 9623529"/>
              <a:gd name="connsiteX4" fmla="*/ 3206055 w 3206055"/>
              <a:gd name="connsiteY4" fmla="*/ 9386208 h 9623529"/>
              <a:gd name="connsiteX5" fmla="*/ 1971926 w 3206055"/>
              <a:gd name="connsiteY5" fmla="*/ 9623529 h 9623529"/>
              <a:gd name="connsiteX6" fmla="*/ 0 w 3206055"/>
              <a:gd name="connsiteY6" fmla="*/ 7651603 h 9623529"/>
              <a:gd name="connsiteX7" fmla="*/ 3621 w 3206055"/>
              <a:gd name="connsiteY7" fmla="*/ 7647982 h 9623529"/>
              <a:gd name="connsiteX8" fmla="*/ 3621 w 3206055"/>
              <a:gd name="connsiteY8" fmla="*/ 3200811 h 9623529"/>
              <a:gd name="connsiteX0" fmla="*/ 3621 w 3206987"/>
              <a:gd name="connsiteY0" fmla="*/ 3200811 h 9623529"/>
              <a:gd name="connsiteX1" fmla="*/ 3204432 w 3206987"/>
              <a:gd name="connsiteY1" fmla="*/ 0 h 9623529"/>
              <a:gd name="connsiteX2" fmla="*/ 3204432 w 3206987"/>
              <a:gd name="connsiteY2" fmla="*/ 8389488 h 9623529"/>
              <a:gd name="connsiteX3" fmla="*/ 3206142 w 3206987"/>
              <a:gd name="connsiteY3" fmla="*/ 8407448 h 9623529"/>
              <a:gd name="connsiteX4" fmla="*/ 3206055 w 3206987"/>
              <a:gd name="connsiteY4" fmla="*/ 9386208 h 9623529"/>
              <a:gd name="connsiteX5" fmla="*/ 1971926 w 3206987"/>
              <a:gd name="connsiteY5" fmla="*/ 9623529 h 9623529"/>
              <a:gd name="connsiteX6" fmla="*/ 0 w 3206987"/>
              <a:gd name="connsiteY6" fmla="*/ 7651603 h 9623529"/>
              <a:gd name="connsiteX7" fmla="*/ 3621 w 3206987"/>
              <a:gd name="connsiteY7" fmla="*/ 7647982 h 9623529"/>
              <a:gd name="connsiteX8" fmla="*/ 3621 w 3206987"/>
              <a:gd name="connsiteY8" fmla="*/ 3200811 h 962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987" h="9623529">
                <a:moveTo>
                  <a:pt x="3621" y="3200811"/>
                </a:moveTo>
                <a:lnTo>
                  <a:pt x="3204432" y="0"/>
                </a:lnTo>
                <a:lnTo>
                  <a:pt x="3204432" y="8389488"/>
                </a:lnTo>
                <a:lnTo>
                  <a:pt x="3206142" y="8407448"/>
                </a:lnTo>
                <a:cubicBezTo>
                  <a:pt x="3209106" y="8739688"/>
                  <a:pt x="3203091" y="9053968"/>
                  <a:pt x="3206055" y="9386208"/>
                </a:cubicBezTo>
                <a:lnTo>
                  <a:pt x="1971926" y="9623529"/>
                </a:lnTo>
                <a:lnTo>
                  <a:pt x="0" y="7651603"/>
                </a:lnTo>
                <a:lnTo>
                  <a:pt x="3621" y="7647982"/>
                </a:lnTo>
                <a:lnTo>
                  <a:pt x="3621" y="3200811"/>
                </a:lnTo>
                <a:close/>
              </a:path>
            </a:pathLst>
          </a:custGeom>
          <a:gradFill>
            <a:gsLst>
              <a:gs pos="24000">
                <a:schemeClr val="accent4"/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2DCDC53-603A-40A5-A8CC-0073D40D11EF}"/>
              </a:ext>
            </a:extLst>
          </p:cNvPr>
          <p:cNvSpPr/>
          <p:nvPr userDrawn="1"/>
        </p:nvSpPr>
        <p:spPr>
          <a:xfrm rot="2700000">
            <a:off x="1633012" y="1229961"/>
            <a:ext cx="3535790" cy="7516105"/>
          </a:xfrm>
          <a:custGeom>
            <a:avLst/>
            <a:gdLst>
              <a:gd name="connsiteX0" fmla="*/ 0 w 3535790"/>
              <a:gd name="connsiteY0" fmla="*/ 0 h 7514148"/>
              <a:gd name="connsiteX1" fmla="*/ 3535790 w 3535790"/>
              <a:gd name="connsiteY1" fmla="*/ 0 h 7514148"/>
              <a:gd name="connsiteX2" fmla="*/ 3535790 w 3535790"/>
              <a:gd name="connsiteY2" fmla="*/ 4642648 h 7514148"/>
              <a:gd name="connsiteX3" fmla="*/ 706090 w 3535790"/>
              <a:gd name="connsiteY3" fmla="*/ 7514148 h 7514148"/>
              <a:gd name="connsiteX4" fmla="*/ 0 w 3535790"/>
              <a:gd name="connsiteY4" fmla="*/ 6808058 h 7514148"/>
              <a:gd name="connsiteX5" fmla="*/ 0 w 3535790"/>
              <a:gd name="connsiteY5" fmla="*/ 0 h 75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5790" h="7514148">
                <a:moveTo>
                  <a:pt x="0" y="0"/>
                </a:moveTo>
                <a:lnTo>
                  <a:pt x="3535790" y="0"/>
                </a:lnTo>
                <a:lnTo>
                  <a:pt x="3535790" y="4642648"/>
                </a:lnTo>
                <a:lnTo>
                  <a:pt x="706090" y="7514148"/>
                </a:lnTo>
                <a:lnTo>
                  <a:pt x="0" y="68080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143">
                <a:schemeClr val="bg1">
                  <a:alpha val="0"/>
                </a:schemeClr>
              </a:gs>
              <a:gs pos="14000">
                <a:schemeClr val="bg1">
                  <a:alpha val="0"/>
                </a:schemeClr>
              </a:gs>
              <a:gs pos="72000">
                <a:schemeClr val="accent1"/>
              </a:gs>
            </a:gsLst>
            <a:lin ang="4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4666" y="1582578"/>
            <a:ext cx="4997704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4665" y="2867280"/>
            <a:ext cx="5117785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4665" y="4737426"/>
            <a:ext cx="3658553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4665" y="5138746"/>
            <a:ext cx="3658553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665" y="5494347"/>
            <a:ext cx="3658553" cy="267221"/>
          </a:xfrm>
        </p:spPr>
        <p:txBody>
          <a:bodyPr/>
          <a:lstStyle>
            <a:lvl1pPr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B1726-E7C5-4C32-A22F-BB8C0CA833E9}"/>
              </a:ext>
            </a:extLst>
          </p:cNvPr>
          <p:cNvGrpSpPr/>
          <p:nvPr userDrawn="1"/>
        </p:nvGrpSpPr>
        <p:grpSpPr>
          <a:xfrm>
            <a:off x="608171" y="6445106"/>
            <a:ext cx="1184706" cy="186690"/>
            <a:chOff x="863272" y="6563918"/>
            <a:chExt cx="861082" cy="135727"/>
          </a:xfrm>
          <a:solidFill>
            <a:schemeClr val="bg1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AEE4566-BDD0-43EB-8593-753B4AFC5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DDBBBD-2B47-4F32-9507-B47217AD3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63A2EB-B414-427C-8975-27B69B276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AFD0B14-399F-447F-BBDD-FF049C867F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778A2AC-9D1D-4FDB-973A-47DEA988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2873CFF-17A0-467C-B061-5E3FD5E92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351EEF9-CE8C-4948-8867-FDC697419B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6FCBCF-AFA0-4D2E-AF64-919BFE9B44B8}"/>
              </a:ext>
            </a:extLst>
          </p:cNvPr>
          <p:cNvSpPr txBox="1"/>
          <p:nvPr userDrawn="1"/>
        </p:nvSpPr>
        <p:spPr bwMode="white">
          <a:xfrm flipH="1">
            <a:off x="2074133" y="6506318"/>
            <a:ext cx="172933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©2020 VMware,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62161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8081" y="4877099"/>
                <a:ext cx="7920" cy="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2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666" y="1600201"/>
            <a:ext cx="10975658" cy="45720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3021" y="811831"/>
            <a:ext cx="10990809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</p:spTree>
    <p:extLst>
      <p:ext uri="{BB962C8B-B14F-4D97-AF65-F5344CB8AC3E}">
        <p14:creationId xmlns:p14="http://schemas.microsoft.com/office/powerpoint/2010/main" val="41576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50B906-C5A3-4658-B24C-B2B533310D26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90EF1-7A6F-4CAE-80CD-2BC8A8107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</p:spTree>
    <p:extLst>
      <p:ext uri="{BB962C8B-B14F-4D97-AF65-F5344CB8AC3E}">
        <p14:creationId xmlns:p14="http://schemas.microsoft.com/office/powerpoint/2010/main" val="15496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E4CD6E-324F-4BEC-884B-D217C07BF39E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2086" y="1600200"/>
            <a:ext cx="8231744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3021" y="811831"/>
            <a:ext cx="10965543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00200"/>
            <a:ext cx="2894767" cy="4572000"/>
          </a:xfrm>
          <a:solidFill>
            <a:schemeClr val="accent2"/>
          </a:solidFill>
        </p:spPr>
        <p:txBody>
          <a:bodyPr lIns="594360" tIns="457200" rIns="457200" bIns="457200"/>
          <a:lstStyle>
            <a:lvl1pPr>
              <a:defRPr sz="1600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342900" indent="-171450"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 marL="5143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 marL="742950" indent="-171450"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18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4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485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8450DCA-9700-4C93-9CAA-A9FF31B0A6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6766561"/>
            <a:ext cx="12192000" cy="952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960" y="412751"/>
            <a:ext cx="11003870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5" y="735203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Consult. Advise. Lead.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256" y="735203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85A9D7-B248-4F26-9897-A1C7A54FAF89}"/>
              </a:ext>
            </a:extLst>
          </p:cNvPr>
          <p:cNvGrpSpPr/>
          <p:nvPr userDrawn="1"/>
        </p:nvGrpSpPr>
        <p:grpSpPr>
          <a:xfrm>
            <a:off x="608171" y="6445106"/>
            <a:ext cx="1184706" cy="186690"/>
            <a:chOff x="863272" y="6563918"/>
            <a:chExt cx="861082" cy="135727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813DC77-8C0C-44B4-AE3B-61F5A8014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4D7DC1A2-819A-4366-8BE9-387CC0009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373EF47-4DA1-4EF4-AE4F-54BCB38FC2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C15050-D5E4-4FBD-806D-1CEC1AF606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953BA047-B60F-46CD-AFCB-49101F4D7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E5E07D7E-E36B-4549-9FB3-3BA1E22594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352F97F-F3A2-4B3E-9917-55B62713FD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 baseline="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0A2C43B-3928-4C21-81F0-0AA332C8F322}"/>
              </a:ext>
            </a:extLst>
          </p:cNvPr>
          <p:cNvSpPr txBox="1"/>
          <p:nvPr userDrawn="1"/>
        </p:nvSpPr>
        <p:spPr bwMode="white">
          <a:xfrm flipH="1">
            <a:off x="2074133" y="6506318"/>
            <a:ext cx="172933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©2020 VMware, Inc.</a:t>
            </a:r>
          </a:p>
        </p:txBody>
      </p:sp>
    </p:spTree>
    <p:extLst>
      <p:ext uri="{BB962C8B-B14F-4D97-AF65-F5344CB8AC3E}">
        <p14:creationId xmlns:p14="http://schemas.microsoft.com/office/powerpoint/2010/main" val="16561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71" r:id="rId2"/>
    <p:sldLayoutId id="2147483872" r:id="rId3"/>
    <p:sldLayoutId id="214748387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512763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+mj-lt"/>
        <a:buAutoNum type="alphaL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741363" indent="-1666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+mj-lt"/>
        <a:buAutoNum type="roman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84163" indent="-284163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lphaU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ragmatictec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christopherkuse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pragmatictech.com/" TargetMode="External"/><Relationship Id="rId3" Type="http://schemas.openxmlformats.org/officeDocument/2006/relationships/hyperlink" Target="https://github.com/TheNewStellW/vmware-operations-guide" TargetMode="External"/><Relationship Id="rId7" Type="http://schemas.openxmlformats.org/officeDocument/2006/relationships/hyperlink" Target="https://www.brockpeterson.com/" TargetMode="External"/><Relationship Id="rId2" Type="http://schemas.openxmlformats.org/officeDocument/2006/relationships/hyperlink" Target="https://www.vmwareopsgu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.vmware.com/samples" TargetMode="External"/><Relationship Id="rId5" Type="http://schemas.openxmlformats.org/officeDocument/2006/relationships/hyperlink" Target="https://pathfinder.vmware.com/" TargetMode="External"/><Relationship Id="rId4" Type="http://schemas.openxmlformats.org/officeDocument/2006/relationships/hyperlink" Target="https://vrealize.vmware.com/" TargetMode="External"/><Relationship Id="rId9" Type="http://schemas.openxmlformats.org/officeDocument/2006/relationships/hyperlink" Target="https://www.vmworl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3C1E39-47A3-4DE2-94D6-ACF90DA5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666" y="2570130"/>
            <a:ext cx="4997704" cy="1234440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South Florida VMUG User Conference</a:t>
            </a:r>
            <a:br>
              <a:rPr lang="en-US" sz="3200" dirty="0"/>
            </a:br>
            <a:br>
              <a:rPr lang="en-US" sz="3200" dirty="0"/>
            </a:br>
            <a:r>
              <a:rPr lang="en-US" sz="3200" i="1" dirty="0"/>
              <a:t>Operationalizing Public Cloud with VMware Cloud Management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174FA0-7373-4D5E-8546-C62714ABE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Christopher Kusek</a:t>
            </a:r>
          </a:p>
          <a:p>
            <a:pPr>
              <a:spcBef>
                <a:spcPts val="0"/>
              </a:spcBef>
            </a:pPr>
            <a:r>
              <a:rPr lang="en-US" dirty="0"/>
              <a:t>Multi-Cloud Management Specialist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0314E5-6C0C-1C44-B44C-BB4D1A06B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@cxi</a:t>
            </a:r>
          </a:p>
          <a:p>
            <a:r>
              <a:rPr lang="en-US" dirty="0">
                <a:hlinkClick r:id="rId3"/>
              </a:rPr>
              <a:t>thepragmatictech.com</a:t>
            </a:r>
            <a:endParaRPr lang="en-US" dirty="0"/>
          </a:p>
          <a:p>
            <a:r>
              <a:rPr lang="en-US" dirty="0">
                <a:hlinkClick r:id="rId4"/>
              </a:rPr>
              <a:t>linkedin.com/in/christopherkusek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7B348-74C2-9F43-A82D-BB2712432407}"/>
              </a:ext>
            </a:extLst>
          </p:cNvPr>
          <p:cNvSpPr txBox="1"/>
          <p:nvPr/>
        </p:nvSpPr>
        <p:spPr>
          <a:xfrm>
            <a:off x="-572494" y="1630017"/>
            <a:ext cx="65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16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C03F3-F5C5-5C41-A9C4-99D51DF7E2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25" y="1600201"/>
            <a:ext cx="2948939" cy="4572000"/>
          </a:xfrm>
          <a:prstGeom prst="rect">
            <a:avLst/>
          </a:prstGeom>
          <a:noFill/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918D276-FE45-42CB-87A5-E17EF82D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Download of vRealize Operations True Visibility Suite book</a:t>
            </a:r>
          </a:p>
        </p:txBody>
      </p:sp>
    </p:spTree>
    <p:extLst>
      <p:ext uri="{BB962C8B-B14F-4D97-AF65-F5344CB8AC3E}">
        <p14:creationId xmlns:p14="http://schemas.microsoft.com/office/powerpoint/2010/main" val="38004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512DF-E703-AD48-AE53-1C6CD5C244A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vRealize Operations Cloud</a:t>
            </a:r>
          </a:p>
          <a:p>
            <a:pPr>
              <a:buNone/>
            </a:pPr>
            <a:r>
              <a:rPr lang="en-US" dirty="0"/>
              <a:t>Application Introspection and Visibility with TVS and VRNI</a:t>
            </a:r>
          </a:p>
          <a:p>
            <a:pPr>
              <a:buNone/>
            </a:pPr>
            <a:r>
              <a:rPr lang="en-US" dirty="0"/>
              <a:t>What if Analysis</a:t>
            </a:r>
          </a:p>
          <a:p>
            <a:pPr>
              <a:buNone/>
            </a:pPr>
            <a:r>
              <a:rPr lang="en-US" dirty="0"/>
              <a:t>Operationalization of moving your application to Public Cloud</a:t>
            </a:r>
          </a:p>
          <a:p>
            <a:pPr>
              <a:buNone/>
            </a:pPr>
            <a:r>
              <a:rPr lang="en-US" dirty="0"/>
              <a:t>Dashboards oh my!</a:t>
            </a:r>
          </a:p>
          <a:p>
            <a:pPr>
              <a:buNone/>
            </a:pPr>
            <a:r>
              <a:rPr lang="en-US" dirty="0"/>
              <a:t>Standing up new applications native in ‘any cloud’</a:t>
            </a:r>
          </a:p>
          <a:p>
            <a:pPr>
              <a:buNone/>
            </a:pPr>
            <a:r>
              <a:rPr lang="en-US" dirty="0"/>
              <a:t>Day 2 Operations to Day 200 Operations!</a:t>
            </a:r>
          </a:p>
          <a:p>
            <a:pPr>
              <a:buNone/>
            </a:pPr>
            <a:r>
              <a:rPr lang="en-US" dirty="0"/>
              <a:t>Whatever else we have time for!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3137A-8075-264D-831D-30D99CF6983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Where we’ll get started!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C33975-BDA6-0E4A-BB4E-09F335E7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Demo Demo!</a:t>
            </a:r>
          </a:p>
        </p:txBody>
      </p:sp>
    </p:spTree>
    <p:extLst>
      <p:ext uri="{BB962C8B-B14F-4D97-AF65-F5344CB8AC3E}">
        <p14:creationId xmlns:p14="http://schemas.microsoft.com/office/powerpoint/2010/main" val="18768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512DF-E703-AD48-AE53-1C6CD5C244A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VMwareOpsGuide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https://www.vmwareopsguide.com</a:t>
            </a:r>
            <a:endParaRPr lang="en-US" dirty="0"/>
          </a:p>
          <a:p>
            <a:pPr>
              <a:buNone/>
            </a:pPr>
            <a:r>
              <a:rPr lang="en-US" dirty="0" err="1"/>
              <a:t>VMwareOpsGuide</a:t>
            </a:r>
            <a:r>
              <a:rPr lang="en-US" dirty="0"/>
              <a:t> GitHub - </a:t>
            </a:r>
            <a:r>
              <a:rPr lang="en-US" dirty="0">
                <a:hlinkClick r:id="rId3"/>
              </a:rPr>
              <a:t>https://github.com/TheNewStellW/vmware-operations-guide</a:t>
            </a:r>
            <a:endParaRPr lang="en-US" dirty="0"/>
          </a:p>
          <a:p>
            <a:pPr>
              <a:buNone/>
            </a:pPr>
            <a:r>
              <a:rPr lang="en-US" dirty="0"/>
              <a:t>All Things vRealize Resources - </a:t>
            </a:r>
            <a:r>
              <a:rPr lang="en-US" dirty="0">
                <a:hlinkClick r:id="rId4"/>
              </a:rPr>
              <a:t>https://vrealize.vmware.com</a:t>
            </a:r>
            <a:endParaRPr lang="en-US" dirty="0"/>
          </a:p>
          <a:p>
            <a:pPr>
              <a:buNone/>
            </a:pPr>
            <a:r>
              <a:rPr lang="en-US" dirty="0"/>
              <a:t>VMware </a:t>
            </a:r>
            <a:r>
              <a:rPr lang="en-US" dirty="0" err="1"/>
              <a:t>PathFinder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https://pathfinder.vmware.com</a:t>
            </a:r>
            <a:endParaRPr lang="en-US" dirty="0"/>
          </a:p>
          <a:p>
            <a:pPr>
              <a:buNone/>
            </a:pPr>
            <a:r>
              <a:rPr lang="en-US" dirty="0"/>
              <a:t>VMware CODE Sample Exchange - </a:t>
            </a:r>
            <a:r>
              <a:rPr lang="en-US" dirty="0">
                <a:hlinkClick r:id="rId6"/>
              </a:rPr>
              <a:t>https://code.vmware.com/samples</a:t>
            </a:r>
            <a:endParaRPr lang="en-US" dirty="0"/>
          </a:p>
          <a:p>
            <a:pPr>
              <a:buNone/>
            </a:pPr>
            <a:r>
              <a:rPr lang="en-US" dirty="0"/>
              <a:t>Brock Petersons Blog - </a:t>
            </a:r>
            <a:r>
              <a:rPr lang="en-US" dirty="0">
                <a:hlinkClick r:id="rId7"/>
              </a:rPr>
              <a:t>https://www.brockpeterson.com</a:t>
            </a:r>
            <a:endParaRPr lang="en-US" dirty="0"/>
          </a:p>
          <a:p>
            <a:pPr>
              <a:buNone/>
            </a:pPr>
            <a:r>
              <a:rPr lang="en-US" dirty="0" err="1"/>
              <a:t>ThePragmaticTech</a:t>
            </a:r>
            <a:r>
              <a:rPr lang="en-US" dirty="0"/>
              <a:t> Blog - </a:t>
            </a:r>
            <a:r>
              <a:rPr lang="en-US" dirty="0">
                <a:hlinkClick r:id="rId8"/>
              </a:rPr>
              <a:t>https://thepragmatictech.com/</a:t>
            </a:r>
            <a:endParaRPr lang="en-US" dirty="0"/>
          </a:p>
          <a:p>
            <a:pPr>
              <a:buNone/>
            </a:pPr>
            <a:r>
              <a:rPr lang="en-US" dirty="0"/>
              <a:t>REGISTER for VMWORLD! - </a:t>
            </a:r>
            <a:r>
              <a:rPr lang="en-US" dirty="0">
                <a:hlinkClick r:id="rId9"/>
              </a:rPr>
              <a:t>https://www.vmworld.com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3137A-8075-264D-831D-30D99CF6983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Essential Resources for all things vRealize!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C33975-BDA6-0E4A-BB4E-09F335E7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382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11D72-379F-6446-90EF-46790A07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80863" y="1600200"/>
            <a:ext cx="8846149" cy="4572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D1F31-CF8E-384B-B1D4-883DC32C07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 500+ Page book that is constantly being updated, available in multiple languages!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CBAD-0F14-8F46-B742-00E5C6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Ops Guide</a:t>
            </a:r>
          </a:p>
        </p:txBody>
      </p:sp>
    </p:spTree>
    <p:extLst>
      <p:ext uri="{BB962C8B-B14F-4D97-AF65-F5344CB8AC3E}">
        <p14:creationId xmlns:p14="http://schemas.microsoft.com/office/powerpoint/2010/main" val="34470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A3E4F4-2FE7-A847-BBBA-73BBA47539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85007" y="1600200"/>
            <a:ext cx="8837861" cy="4572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D1F31-CF8E-384B-B1D4-883DC32C07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Feel free to join us in contributing content to this living guide!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CBAD-0F14-8F46-B742-00E5C6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Operations Guide on GitHub!	</a:t>
            </a:r>
          </a:p>
        </p:txBody>
      </p:sp>
    </p:spTree>
    <p:extLst>
      <p:ext uri="{BB962C8B-B14F-4D97-AF65-F5344CB8AC3E}">
        <p14:creationId xmlns:p14="http://schemas.microsoft.com/office/powerpoint/2010/main" val="7093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ABDE3-32CF-9846-9BEB-4A00464622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974762" y="1600200"/>
            <a:ext cx="6258350" cy="4572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D1F31-CF8E-384B-B1D4-883DC32C07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My favorites are the ‘Samples’!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CBAD-0F14-8F46-B742-00E5C6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vRealize and all things vRealize!</a:t>
            </a:r>
          </a:p>
        </p:txBody>
      </p:sp>
    </p:spTree>
    <p:extLst>
      <p:ext uri="{BB962C8B-B14F-4D97-AF65-F5344CB8AC3E}">
        <p14:creationId xmlns:p14="http://schemas.microsoft.com/office/powerpoint/2010/main" val="14586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D80C8-B32F-8E43-9294-B674596E3C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905623" y="1600200"/>
            <a:ext cx="6396629" cy="4572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D1F31-CF8E-384B-B1D4-883DC32C07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How to start your path to Digital Transformation for all things VMware!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CBAD-0F14-8F46-B742-00E5C6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Pathfinder!</a:t>
            </a:r>
          </a:p>
        </p:txBody>
      </p:sp>
    </p:spTree>
    <p:extLst>
      <p:ext uri="{BB962C8B-B14F-4D97-AF65-F5344CB8AC3E}">
        <p14:creationId xmlns:p14="http://schemas.microsoft.com/office/powerpoint/2010/main" val="18000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D14D43-188C-3B4E-8E1C-17B5C317A4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56432" y="1600200"/>
            <a:ext cx="9295011" cy="4572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D1F31-CF8E-384B-B1D4-883DC32C07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Dashboards, Super Metrics and More!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CBAD-0F14-8F46-B742-00E5C6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CODE Sample Exchange</a:t>
            </a:r>
          </a:p>
        </p:txBody>
      </p:sp>
    </p:spTree>
    <p:extLst>
      <p:ext uri="{BB962C8B-B14F-4D97-AF65-F5344CB8AC3E}">
        <p14:creationId xmlns:p14="http://schemas.microsoft.com/office/powerpoint/2010/main" val="65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EF2DD-F349-224D-8B27-ED65133212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56719" y="1600200"/>
            <a:ext cx="8894436" cy="4572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D1F31-CF8E-384B-B1D4-883DC32C07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Your One Stop Shop for all things vRealize!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3CBAD-0F14-8F46-B742-00E5C62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Brock Peterson’s Blog!</a:t>
            </a:r>
          </a:p>
        </p:txBody>
      </p:sp>
    </p:spTree>
    <p:extLst>
      <p:ext uri="{BB962C8B-B14F-4D97-AF65-F5344CB8AC3E}">
        <p14:creationId xmlns:p14="http://schemas.microsoft.com/office/powerpoint/2010/main" val="9506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459E10-420D-5B46-B189-FBCD962894B1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4" r="319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VMware_white_16x9">
  <a:themeElements>
    <a:clrScheme name="VMware 2019">
      <a:dk1>
        <a:srgbClr val="717074"/>
      </a:dk1>
      <a:lt1>
        <a:sysClr val="window" lastClr="FFFFFF"/>
      </a:lt1>
      <a:dk2>
        <a:srgbClr val="3F3F3F"/>
      </a:dk2>
      <a:lt2>
        <a:srgbClr val="F2F2F2"/>
      </a:lt2>
      <a:accent1>
        <a:srgbClr val="0091DA"/>
      </a:accent1>
      <a:accent2>
        <a:srgbClr val="1A428A"/>
      </a:accent2>
      <a:accent3>
        <a:srgbClr val="00C1D5"/>
      </a:accent3>
      <a:accent4>
        <a:srgbClr val="78BE20"/>
      </a:accent4>
      <a:accent5>
        <a:srgbClr val="7F35B2"/>
      </a:accent5>
      <a:accent6>
        <a:srgbClr val="387C2C"/>
      </a:accent6>
      <a:hlink>
        <a:srgbClr val="006990"/>
      </a:hlink>
      <a:folHlink>
        <a:srgbClr val="006990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algn="l">
          <a:spcAft>
            <a:spcPts val="600"/>
          </a:spcAft>
          <a:defRPr sz="1200" smtClean="0"/>
        </a:defPPr>
      </a:lstStyle>
    </a:txDef>
  </a:objectDefaults>
  <a:extraClrSchemeLst/>
  <a:custClrLst>
    <a:custClr name="Orange">
      <a:srgbClr val="F8981D"/>
    </a:custClr>
    <a:custClr name="Red">
      <a:srgbClr val="820024"/>
    </a:custClr>
  </a:custClrLst>
  <a:extLst>
    <a:ext uri="{05A4C25C-085E-4340-85A3-A5531E510DB2}">
      <thm15:themeFamily xmlns:thm15="http://schemas.microsoft.com/office/thememl/2012/main" name="VMWR_CorpTempRefresh_Light_07_21_hr.potx" id="{05DAF37D-AD21-46CA-8327-AA29D585B2C3}" vid="{AA349161-A6C3-488A-A8B7-7A2D5F4915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5450B81DA7D4295FAB6E101FBB355" ma:contentTypeVersion="11" ma:contentTypeDescription="Create a new document." ma:contentTypeScope="" ma:versionID="7b5dff626c95bbcb08f5e3cd3c01d4a7">
  <xsd:schema xmlns:xsd="http://www.w3.org/2001/XMLSchema" xmlns:xs="http://www.w3.org/2001/XMLSchema" xmlns:p="http://schemas.microsoft.com/office/2006/metadata/properties" xmlns:ns2="d31f2ad2-e472-44ee-9b91-cb098f6c1beb" xmlns:ns3="28481bb3-5299-45df-98e4-9eda10c473f6" targetNamespace="http://schemas.microsoft.com/office/2006/metadata/properties" ma:root="true" ma:fieldsID="04ed69bc8ed0222efe071c3ba1cce37b" ns2:_="" ns3:_="">
    <xsd:import namespace="d31f2ad2-e472-44ee-9b91-cb098f6c1beb"/>
    <xsd:import namespace="28481bb3-5299-45df-98e4-9eda10c47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f2ad2-e472-44ee-9b91-cb098f6c1b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81bb3-5299-45df-98e4-9eda10c47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46CCA7-2616-4E8E-9D62-372F9935B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E7645-A2B0-47B9-BC88-D0778278D2E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8481bb3-5299-45df-98e4-9eda10c473f6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d31f2ad2-e472-44ee-9b91-cb098f6c1beb"/>
  </ds:schemaRefs>
</ds:datastoreItem>
</file>

<file path=customXml/itemProps3.xml><?xml version="1.0" encoding="utf-8"?>
<ds:datastoreItem xmlns:ds="http://schemas.openxmlformats.org/officeDocument/2006/customXml" ds:itemID="{3D6F2DC3-51BB-4F4B-87FC-FD782A2319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f2ad2-e472-44ee-9b91-cb098f6c1beb"/>
    <ds:schemaRef ds:uri="28481bb3-5299-45df-98e4-9eda10c47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13540</TotalTime>
  <Words>292</Words>
  <Application>Microsoft Macintosh PowerPoint</Application>
  <PresentationFormat>Widescreen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Camphor Std</vt:lpstr>
      <vt:lpstr>Arial</vt:lpstr>
      <vt:lpstr>Calibri</vt:lpstr>
      <vt:lpstr>Metropolis</vt:lpstr>
      <vt:lpstr>Metropolis Light</vt:lpstr>
      <vt:lpstr>3_VMware_white_16x9</vt:lpstr>
      <vt:lpstr>  South Florida VMUG User Conference  Operationalizing Public Cloud with VMware Cloud Management</vt:lpstr>
      <vt:lpstr>Resources</vt:lpstr>
      <vt:lpstr>VMware Ops Guide</vt:lpstr>
      <vt:lpstr>VMware Operations Guide on GitHub! </vt:lpstr>
      <vt:lpstr>vRealize and all things vRealize!</vt:lpstr>
      <vt:lpstr>VMware Pathfinder!</vt:lpstr>
      <vt:lpstr>VMware CODE Sample Exchange</vt:lpstr>
      <vt:lpstr>Brock Peterson’s Blog!</vt:lpstr>
      <vt:lpstr>PowerPoint Presentation</vt:lpstr>
      <vt:lpstr>Free Download of vRealize Operations True Visibility Suite book</vt:lpstr>
      <vt:lpstr>Demo Demo Demo!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vRealize Subscription</dc:title>
  <dc:creator>Gabriel Martinez</dc:creator>
  <cp:lastModifiedBy>Christopher Kusek</cp:lastModifiedBy>
  <cp:revision>38</cp:revision>
  <dcterms:created xsi:type="dcterms:W3CDTF">2020-06-18T19:53:39Z</dcterms:created>
  <dcterms:modified xsi:type="dcterms:W3CDTF">2021-09-08T16:50:55Z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0x0101004315450B81DA7D4295FAB6E101FBB355</vt:lpwstr>
  </property>
</Properties>
</file>